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8" r:id="rId4"/>
    <p:sldId id="290" r:id="rId5"/>
    <p:sldId id="265" r:id="rId6"/>
    <p:sldId id="267" r:id="rId7"/>
    <p:sldId id="289" r:id="rId8"/>
    <p:sldId id="277" r:id="rId9"/>
    <p:sldId id="261" r:id="rId10"/>
    <p:sldId id="281" r:id="rId11"/>
    <p:sldId id="278" r:id="rId12"/>
    <p:sldId id="279" r:id="rId13"/>
    <p:sldId id="283" r:id="rId14"/>
    <p:sldId id="288" r:id="rId15"/>
    <p:sldId id="287" r:id="rId16"/>
    <p:sldId id="273" r:id="rId17"/>
    <p:sldId id="274" r:id="rId18"/>
    <p:sldId id="275" r:id="rId19"/>
    <p:sldId id="291" r:id="rId20"/>
    <p:sldId id="293" r:id="rId21"/>
    <p:sldId id="292" r:id="rId22"/>
    <p:sldId id="294" r:id="rId23"/>
    <p:sldId id="270" r:id="rId2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6" roundtripDataSignature="AMtx7mhzabsL0VCEIR2n+rApDsfj8USC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/>
    <p:restoredTop sz="94603"/>
  </p:normalViewPr>
  <p:slideViewPr>
    <p:cSldViewPr snapToGrid="0">
      <p:cViewPr varScale="1">
        <p:scale>
          <a:sx n="154" d="100"/>
          <a:sy n="154" d="100"/>
        </p:scale>
        <p:origin x="112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21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18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23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944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30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5-10min to see if everyone got</a:t>
            </a:r>
            <a:r>
              <a:rPr lang="en-US" baseline="0" dirty="0"/>
              <a:t>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D5096-F11F-2744-90EE-CC197F7325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55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26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2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a1f3049f9_0_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5a1f3049f9_0_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g5a1f3049f9_0_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5a1f3049f9_0_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06" name="Google Shape;106;g5a1f3049f9_0_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g5a1f3049f9_0_1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1f3049f9_0_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5a1f3049f9_0_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5a1f3049f9_0_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5a1f3049f9_0_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13" name="Google Shape;113;g5a1f3049f9_0_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5a1f3049f9_0_18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a1f3049f9_0_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5a1f3049f9_0_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18" name="Google Shape;118;g5a1f3049f9_0_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g5a1f3049f9_0_2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a1f3049f9_0_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5a1f3049f9_0_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g5a1f3049f9_0_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5a1f3049f9_0_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25" name="Google Shape;125;g5a1f3049f9_0_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g5a1f3049f9_0_30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a1f3049f9_0_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5a1f3049f9_0_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0" name="Google Shape;130;g5a1f3049f9_0_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1" name="Google Shape;131;g5a1f3049f9_0_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5a1f3049f9_0_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33" name="Google Shape;133;g5a1f3049f9_0_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g5a1f3049f9_0_3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a1f3049f9_0_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5a1f3049f9_0_4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g5a1f3049f9_0_4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9" name="Google Shape;139;g5a1f3049f9_0_4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g5a1f3049f9_0_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1" name="Google Shape;141;g5a1f3049f9_0_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5a1f3049f9_0_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43" name="Google Shape;143;g5a1f3049f9_0_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g5a1f3049f9_0_4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a1f3049f9_0_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5a1f3049f9_0_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5a1f3049f9_0_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49" name="Google Shape;149;g5a1f3049f9_0_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g5a1f3049f9_0_5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a1f3049f9_0_6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5a1f3049f9_0_6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4" name="Google Shape;154;g5a1f3049f9_0_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5" name="Google Shape;155;g5a1f3049f9_0_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5a1f3049f9_0_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57" name="Google Shape;157;g5a1f3049f9_0_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g5a1f3049f9_0_6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18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a1f3049f9_0_6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5a1f3049f9_0_6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g5a1f3049f9_0_6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3" name="Google Shape;163;g5a1f3049f9_0_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5a1f3049f9_0_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65" name="Google Shape;165;g5a1f3049f9_0_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g5a1f3049f9_0_69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a1f3049f9_0_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5a1f3049f9_0_77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5a1f3049f9_0_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5a1f3049f9_0_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72" name="Google Shape;172;g5a1f3049f9_0_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g5a1f3049f9_0_77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1f3049f9_0_84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5a1f3049f9_0_8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5a1f3049f9_0_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5a1f3049f9_0_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79" name="Google Shape;179;g5a1f3049f9_0_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g5a1f3049f9_0_84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19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20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21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22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 dirty="0"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23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24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 descr="http://ucpa.ucsd.edu/img/guidelines/gl-4-s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8676" y="44451"/>
            <a:ext cx="1600528" cy="96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a1f3049f9_0_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g5a1f3049f9_0_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g5a1f3049f9_0_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g5a1f3049f9_0_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GNPS Tutorial Module 14 - Add Single Spectra</a:t>
            </a:r>
            <a:endParaRPr/>
          </a:p>
        </p:txBody>
      </p:sp>
      <p:sp>
        <p:nvSpPr>
          <p:cNvPr id="100" name="Google Shape;100;g5a1f3049f9_0_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nps.ucsd.edu/ProteoSAFe/status.jsp?task=af53a4fb2bc845de9125bb99cc2bdec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nps.ucsd.edu/ProteoSAFe/status.jsp?task=92eca13ecf324536a53702c8c118224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2166035"/>
            <a:ext cx="9079992" cy="553957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Annotating Single Spectra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782"/>
          <a:stretch/>
        </p:blipFill>
        <p:spPr>
          <a:xfrm>
            <a:off x="231543" y="1364311"/>
            <a:ext cx="7124219" cy="5310147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3152257" y="2132778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5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Import Public Data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B77DAF-10F6-4347-BAFC-C9FDC62C9C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ED87-79D0-4DCB-8507-69014A599E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" y="1503199"/>
            <a:ext cx="7720314" cy="48725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0181" y="4493890"/>
            <a:ext cx="3510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4000" b="1" dirty="0"/>
              <a:t>MSV000082622</a:t>
            </a:r>
          </a:p>
        </p:txBody>
      </p:sp>
      <p:sp>
        <p:nvSpPr>
          <p:cNvPr id="5" name="Left Arrow 4"/>
          <p:cNvSpPr/>
          <p:nvPr/>
        </p:nvSpPr>
        <p:spPr>
          <a:xfrm rot="1312269">
            <a:off x="2417172" y="4037109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Import Public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F1524-0B04-410E-AB30-D454CD226FA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84B69-F89E-4307-AB73-53C5A81A41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" y="1503199"/>
            <a:ext cx="7720314" cy="4872581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312269">
            <a:off x="1101491" y="2335631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Data To Analyze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5FE17-008F-44FE-98C7-2E15617678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9406-7CDF-4B97-8AD1-31C832DB1F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2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9DF105-DEAC-42BD-9DD2-B06E8C67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01" y="2233271"/>
            <a:ext cx="5896798" cy="2105319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312269">
            <a:off x="5225822" y="3320244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08988" y="362219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08F5C-B67E-4B48-BB82-7C75C6D3C9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GNPS Tutorial Module 14 - Add Single Spectra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47B5A-9F41-4467-A1AA-8B9B1F4D3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10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D60A4E-D0F7-4CA1-A418-D86A3C5E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515"/>
            <a:ext cx="9144000" cy="329697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0800000">
            <a:off x="469192" y="2259289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60A96-6494-44E0-BDE6-FA3E8EF065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E895D-C34F-486A-9225-B4B4864FC6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7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" y="1285058"/>
            <a:ext cx="7760368" cy="5572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12597" y="5033181"/>
            <a:ext cx="1565329" cy="4122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Finish Selection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539B12-3736-4F73-B2DD-6A51ED01049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333C9-8C07-4077-9FC0-94298C2286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5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 Annotation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4046E-5E4D-4EA5-ADE0-54641C9CF9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1566C-B778-453A-829C-B8BB19504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6DD770-C542-4474-97B3-71EE2D35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9" y="1169446"/>
            <a:ext cx="5222652" cy="48175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4B19F3-E362-4A35-9BF1-E9ACDA88FFC3}"/>
              </a:ext>
            </a:extLst>
          </p:cNvPr>
          <p:cNvSpPr txBox="1"/>
          <p:nvPr/>
        </p:nvSpPr>
        <p:spPr>
          <a:xfrm>
            <a:off x="5728997" y="1169446"/>
            <a:ext cx="215315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Basic Required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Ion Source</a:t>
            </a:r>
          </a:p>
          <a:p>
            <a:pPr marL="342900" indent="-342900">
              <a:buAutoNum type="arabicPeriod"/>
            </a:pPr>
            <a:r>
              <a:rPr lang="en-US" dirty="0"/>
              <a:t>Instrument Type</a:t>
            </a:r>
          </a:p>
          <a:p>
            <a:pPr marL="342900" indent="-342900">
              <a:buAutoNum type="arabicPeriod"/>
            </a:pPr>
            <a:r>
              <a:rPr lang="en-US" dirty="0"/>
              <a:t>Ion Mode</a:t>
            </a:r>
          </a:p>
          <a:p>
            <a:pPr marL="342900" indent="-342900">
              <a:buAutoNum type="arabicPeriod"/>
            </a:pPr>
            <a:r>
              <a:rPr lang="en-US" dirty="0"/>
              <a:t>Compound Source</a:t>
            </a:r>
          </a:p>
          <a:p>
            <a:pPr marL="342900" indent="-342900">
              <a:buAutoNum type="arabicPeriod"/>
            </a:pPr>
            <a:r>
              <a:rPr lang="en-US" dirty="0"/>
              <a:t>PI</a:t>
            </a:r>
          </a:p>
          <a:p>
            <a:pPr marL="342900" indent="-342900">
              <a:buAutoNum type="arabicPeriod"/>
            </a:pPr>
            <a:r>
              <a:rPr lang="en-US" dirty="0"/>
              <a:t>Data Collector</a:t>
            </a:r>
          </a:p>
          <a:p>
            <a:pPr marL="342900" indent="-342900">
              <a:buAutoNum type="arabicPeriod"/>
            </a:pPr>
            <a:r>
              <a:rPr lang="en-US" dirty="0"/>
              <a:t>Scan Number in File</a:t>
            </a:r>
          </a:p>
          <a:p>
            <a:pPr marL="342900" indent="-342900">
              <a:buAutoNum type="arabicPeriod"/>
            </a:pPr>
            <a:r>
              <a:rPr lang="en-US" dirty="0"/>
              <a:t>MS Adduct</a:t>
            </a:r>
          </a:p>
          <a:p>
            <a:pPr marL="342900" indent="-342900">
              <a:buAutoNum type="arabicPeriod"/>
            </a:pPr>
            <a:r>
              <a:rPr lang="en-US" dirty="0"/>
              <a:t>Compound Name</a:t>
            </a:r>
          </a:p>
        </p:txBody>
      </p:sp>
    </p:spTree>
    <p:extLst>
      <p:ext uri="{BB962C8B-B14F-4D97-AF65-F5344CB8AC3E}">
        <p14:creationId xmlns:p14="http://schemas.microsoft.com/office/powerpoint/2010/main" val="169030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Arrow 4"/>
          <p:cNvSpPr/>
          <p:nvPr/>
        </p:nvSpPr>
        <p:spPr>
          <a:xfrm>
            <a:off x="5509864" y="5705939"/>
            <a:ext cx="211013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F0F71E-8E24-4490-B18F-327A9BD553B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BFDA7-0DF7-49A1-B37F-108D960F28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42617C-8249-43B0-B5AF-E4418FC89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39" y="1169446"/>
            <a:ext cx="5222652" cy="48175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4A7130-70CC-4242-BA26-4A30565CB6F0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Submit Library Spectrum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A2BA4-F16B-407F-96D7-01ACF8462F54}"/>
              </a:ext>
            </a:extLst>
          </p:cNvPr>
          <p:cNvSpPr txBox="1"/>
          <p:nvPr/>
        </p:nvSpPr>
        <p:spPr>
          <a:xfrm>
            <a:off x="5677987" y="3854683"/>
            <a:ext cx="27751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Hit Submit to add to public </a:t>
            </a:r>
          </a:p>
          <a:p>
            <a:r>
              <a:rPr lang="en-US" b="1" dirty="0"/>
              <a:t>GNPS Library</a:t>
            </a:r>
          </a:p>
          <a:p>
            <a:endParaRPr lang="en-US" b="1" dirty="0"/>
          </a:p>
          <a:p>
            <a:r>
              <a:rPr lang="en-US" b="1" dirty="0"/>
              <a:t>Don’t submit this test </a:t>
            </a:r>
          </a:p>
          <a:p>
            <a:r>
              <a:rPr lang="en-US" b="1" dirty="0"/>
              <a:t>as this will be public if you do!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A7D044-ACF5-4FDB-B686-598783084C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E47B1-C7BE-45E2-85D4-52DD72999E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CCC96-E079-47CD-A60E-65C0930E369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From Classical Molecular Networking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28F2C-8DEE-43BF-80E5-5F56001D0B9E}"/>
              </a:ext>
            </a:extLst>
          </p:cNvPr>
          <p:cNvSpPr/>
          <p:nvPr/>
        </p:nvSpPr>
        <p:spPr>
          <a:xfrm>
            <a:off x="121298" y="642947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Example Job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749D8-ACD8-4C14-BC4C-6411ED26E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4" y="1894083"/>
            <a:ext cx="4348065" cy="309058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A71D921-5DE9-46BE-B724-F224946B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88" y="1894083"/>
            <a:ext cx="3906416" cy="1079953"/>
          </a:xfrm>
          <a:prstGeom prst="rect">
            <a:avLst/>
          </a:prstGeom>
        </p:spPr>
      </p:pic>
      <p:sp>
        <p:nvSpPr>
          <p:cNvPr id="11" name="Left Arrow 4">
            <a:extLst>
              <a:ext uri="{FF2B5EF4-FFF2-40B4-BE49-F238E27FC236}">
                <a16:creationId xmlns:a16="http://schemas.microsoft.com/office/drawing/2014/main" id="{1A1BAD7A-4CC8-4005-9110-D4F846912F95}"/>
              </a:ext>
            </a:extLst>
          </p:cNvPr>
          <p:cNvSpPr/>
          <p:nvPr/>
        </p:nvSpPr>
        <p:spPr>
          <a:xfrm rot="10800000">
            <a:off x="3233195" y="2434058"/>
            <a:ext cx="1618724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F3392A-9E62-4A01-999A-E4CC79B69CE8}"/>
              </a:ext>
            </a:extLst>
          </p:cNvPr>
          <p:cNvSpPr txBox="1"/>
          <p:nvPr/>
        </p:nvSpPr>
        <p:spPr>
          <a:xfrm>
            <a:off x="4994988" y="1520153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Cluster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8A290-F8A4-440F-B684-AE927710F1A9}"/>
              </a:ext>
            </a:extLst>
          </p:cNvPr>
          <p:cNvSpPr txBox="1"/>
          <p:nvPr/>
        </p:nvSpPr>
        <p:spPr>
          <a:xfrm>
            <a:off x="4994988" y="3414119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Real Spectrum from List</a:t>
            </a:r>
          </a:p>
        </p:txBody>
      </p:sp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4BFB68-D08B-4FE1-9DFC-9E8593E96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988" y="3855047"/>
            <a:ext cx="3218474" cy="607337"/>
          </a:xfrm>
          <a:prstGeom prst="rect">
            <a:avLst/>
          </a:prstGeom>
        </p:spPr>
      </p:pic>
      <p:sp>
        <p:nvSpPr>
          <p:cNvPr id="16" name="Left Arrow 4">
            <a:extLst>
              <a:ext uri="{FF2B5EF4-FFF2-40B4-BE49-F238E27FC236}">
                <a16:creationId xmlns:a16="http://schemas.microsoft.com/office/drawing/2014/main" id="{84D55B4D-2D4B-4A88-899B-5D07C71D178D}"/>
              </a:ext>
            </a:extLst>
          </p:cNvPr>
          <p:cNvSpPr/>
          <p:nvPr/>
        </p:nvSpPr>
        <p:spPr>
          <a:xfrm rot="16200000">
            <a:off x="7505674" y="3246172"/>
            <a:ext cx="566301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2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 Annotation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4046E-5E4D-4EA5-ADE0-54641C9CF9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1566C-B778-453A-829C-B8BB19504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B19F3-E362-4A35-9BF1-E9ACDA88FFC3}"/>
              </a:ext>
            </a:extLst>
          </p:cNvPr>
          <p:cNvSpPr txBox="1"/>
          <p:nvPr/>
        </p:nvSpPr>
        <p:spPr>
          <a:xfrm>
            <a:off x="5728997" y="1169446"/>
            <a:ext cx="215315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Basic Required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Ion Source</a:t>
            </a:r>
          </a:p>
          <a:p>
            <a:pPr marL="342900" indent="-342900">
              <a:buAutoNum type="arabicPeriod"/>
            </a:pPr>
            <a:r>
              <a:rPr lang="en-US" dirty="0"/>
              <a:t>Instrument Type</a:t>
            </a:r>
          </a:p>
          <a:p>
            <a:pPr marL="342900" indent="-342900">
              <a:buAutoNum type="arabicPeriod"/>
            </a:pPr>
            <a:r>
              <a:rPr lang="en-US" dirty="0"/>
              <a:t>Ion Mode</a:t>
            </a:r>
          </a:p>
          <a:p>
            <a:pPr marL="342900" indent="-342900">
              <a:buAutoNum type="arabicPeriod"/>
            </a:pPr>
            <a:r>
              <a:rPr lang="en-US" dirty="0"/>
              <a:t>Compound Source</a:t>
            </a:r>
          </a:p>
          <a:p>
            <a:pPr marL="342900" indent="-342900">
              <a:buAutoNum type="arabicPeriod"/>
            </a:pPr>
            <a:r>
              <a:rPr lang="en-US" dirty="0"/>
              <a:t>PI</a:t>
            </a:r>
          </a:p>
          <a:p>
            <a:pPr marL="342900" indent="-342900">
              <a:buAutoNum type="arabicPeriod"/>
            </a:pPr>
            <a:r>
              <a:rPr lang="en-US" dirty="0"/>
              <a:t>Data Collector</a:t>
            </a:r>
          </a:p>
          <a:p>
            <a:pPr marL="342900" indent="-342900">
              <a:buAutoNum type="arabicPeriod"/>
            </a:pPr>
            <a:r>
              <a:rPr lang="en-US" dirty="0"/>
              <a:t>Scan Number in File</a:t>
            </a:r>
          </a:p>
          <a:p>
            <a:pPr marL="342900" indent="-342900">
              <a:buAutoNum type="arabicPeriod"/>
            </a:pPr>
            <a:r>
              <a:rPr lang="en-US" dirty="0"/>
              <a:t>MS Adduct</a:t>
            </a:r>
          </a:p>
          <a:p>
            <a:pPr marL="342900" indent="-342900">
              <a:buAutoNum type="arabicPeriod"/>
            </a:pPr>
            <a:r>
              <a:rPr lang="en-US" dirty="0"/>
              <a:t>Compound Name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D43851-0105-4743-99DF-760968E8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" y="1113463"/>
            <a:ext cx="5624210" cy="5147388"/>
          </a:xfrm>
          <a:prstGeom prst="rect">
            <a:avLst/>
          </a:prstGeom>
        </p:spPr>
      </p:pic>
      <p:sp>
        <p:nvSpPr>
          <p:cNvPr id="9" name="Left Arrow 4">
            <a:extLst>
              <a:ext uri="{FF2B5EF4-FFF2-40B4-BE49-F238E27FC236}">
                <a16:creationId xmlns:a16="http://schemas.microsoft.com/office/drawing/2014/main" id="{4555BAF8-C081-49DC-8601-9FD736D21F6D}"/>
              </a:ext>
            </a:extLst>
          </p:cNvPr>
          <p:cNvSpPr/>
          <p:nvPr/>
        </p:nvSpPr>
        <p:spPr>
          <a:xfrm>
            <a:off x="3575843" y="1930205"/>
            <a:ext cx="498524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4">
            <a:extLst>
              <a:ext uri="{FF2B5EF4-FFF2-40B4-BE49-F238E27FC236}">
                <a16:creationId xmlns:a16="http://schemas.microsoft.com/office/drawing/2014/main" id="{BCEB575E-00A3-49CA-AEB6-3283E03B7668}"/>
              </a:ext>
            </a:extLst>
          </p:cNvPr>
          <p:cNvSpPr/>
          <p:nvPr/>
        </p:nvSpPr>
        <p:spPr>
          <a:xfrm>
            <a:off x="1849679" y="3799437"/>
            <a:ext cx="532737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EDC219-E4C5-4BA4-82FD-0ED57A4768C4}"/>
              </a:ext>
            </a:extLst>
          </p:cNvPr>
          <p:cNvSpPr txBox="1"/>
          <p:nvPr/>
        </p:nvSpPr>
        <p:spPr>
          <a:xfrm>
            <a:off x="5714664" y="3772753"/>
            <a:ext cx="2093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File and Scan Prefilled</a:t>
            </a:r>
          </a:p>
        </p:txBody>
      </p:sp>
    </p:spTree>
    <p:extLst>
      <p:ext uri="{BB962C8B-B14F-4D97-AF65-F5344CB8AC3E}">
        <p14:creationId xmlns:p14="http://schemas.microsoft.com/office/powerpoint/2010/main" val="74810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Use Workflow to Annotation Single MS/MS Spectrum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Use Classical Molecular Networking to annotate a single MS/MS spectrum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Use FBMN to annotate a single MS/MS Spectrum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A7D044-ACF5-4FDB-B686-598783084C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E47B1-C7BE-45E2-85D4-52DD72999E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CCC96-E079-47CD-A60E-65C0930E369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From Feature Based Molecular Networking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8A35B3-10F0-4137-A98D-0606CC75A8D1}"/>
              </a:ext>
            </a:extLst>
          </p:cNvPr>
          <p:cNvSpPr/>
          <p:nvPr/>
        </p:nvSpPr>
        <p:spPr>
          <a:xfrm>
            <a:off x="0" y="648908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Example Job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ED565D-7B66-415F-8524-F548A232D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817"/>
            <a:ext cx="4921538" cy="308733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7CC0D0-40B8-4707-9A18-08CE501E8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722" y="1772817"/>
            <a:ext cx="3457478" cy="1482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483C20-2098-463D-8A04-ECAFE1F08499}"/>
              </a:ext>
            </a:extLst>
          </p:cNvPr>
          <p:cNvSpPr txBox="1"/>
          <p:nvPr/>
        </p:nvSpPr>
        <p:spPr>
          <a:xfrm>
            <a:off x="5381722" y="1441339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Cluster</a:t>
            </a:r>
          </a:p>
        </p:txBody>
      </p:sp>
      <p:sp>
        <p:nvSpPr>
          <p:cNvPr id="11" name="Left Arrow 4">
            <a:extLst>
              <a:ext uri="{FF2B5EF4-FFF2-40B4-BE49-F238E27FC236}">
                <a16:creationId xmlns:a16="http://schemas.microsoft.com/office/drawing/2014/main" id="{2605EB00-D2FE-4E67-AF19-7264DCA3A249}"/>
              </a:ext>
            </a:extLst>
          </p:cNvPr>
          <p:cNvSpPr/>
          <p:nvPr/>
        </p:nvSpPr>
        <p:spPr>
          <a:xfrm rot="10800000">
            <a:off x="4401076" y="2373747"/>
            <a:ext cx="904932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0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ED31F7-D7C4-4896-8CA4-B80FABF0D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7" y="1122874"/>
            <a:ext cx="5524080" cy="514116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 Annotation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4046E-5E4D-4EA5-ADE0-54641C9CF9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1566C-B778-453A-829C-B8BB19504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B19F3-E362-4A35-9BF1-E9ACDA88FFC3}"/>
              </a:ext>
            </a:extLst>
          </p:cNvPr>
          <p:cNvSpPr txBox="1"/>
          <p:nvPr/>
        </p:nvSpPr>
        <p:spPr>
          <a:xfrm>
            <a:off x="5728997" y="1169446"/>
            <a:ext cx="215315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Basic Required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Ion Source</a:t>
            </a:r>
          </a:p>
          <a:p>
            <a:pPr marL="342900" indent="-342900">
              <a:buAutoNum type="arabicPeriod"/>
            </a:pPr>
            <a:r>
              <a:rPr lang="en-US" dirty="0"/>
              <a:t>Instrument Type</a:t>
            </a:r>
          </a:p>
          <a:p>
            <a:pPr marL="342900" indent="-342900">
              <a:buAutoNum type="arabicPeriod"/>
            </a:pPr>
            <a:r>
              <a:rPr lang="en-US" dirty="0"/>
              <a:t>Ion Mode</a:t>
            </a:r>
          </a:p>
          <a:p>
            <a:pPr marL="342900" indent="-342900">
              <a:buAutoNum type="arabicPeriod"/>
            </a:pPr>
            <a:r>
              <a:rPr lang="en-US" dirty="0"/>
              <a:t>Compound Source</a:t>
            </a:r>
          </a:p>
          <a:p>
            <a:pPr marL="342900" indent="-342900">
              <a:buAutoNum type="arabicPeriod"/>
            </a:pPr>
            <a:r>
              <a:rPr lang="en-US" dirty="0"/>
              <a:t>PI</a:t>
            </a:r>
          </a:p>
          <a:p>
            <a:pPr marL="342900" indent="-342900">
              <a:buAutoNum type="arabicPeriod"/>
            </a:pPr>
            <a:r>
              <a:rPr lang="en-US" dirty="0"/>
              <a:t>Data Collector</a:t>
            </a:r>
          </a:p>
          <a:p>
            <a:pPr marL="342900" indent="-342900">
              <a:buAutoNum type="arabicPeriod"/>
            </a:pPr>
            <a:r>
              <a:rPr lang="en-US" dirty="0"/>
              <a:t>Scan Number in File</a:t>
            </a:r>
          </a:p>
          <a:p>
            <a:pPr marL="342900" indent="-342900">
              <a:buAutoNum type="arabicPeriod"/>
            </a:pPr>
            <a:r>
              <a:rPr lang="en-US" dirty="0"/>
              <a:t>MS Adduct</a:t>
            </a:r>
          </a:p>
          <a:p>
            <a:pPr marL="342900" indent="-342900">
              <a:buAutoNum type="arabicPeriod"/>
            </a:pPr>
            <a:r>
              <a:rPr lang="en-US" dirty="0"/>
              <a:t>Compound Name</a:t>
            </a:r>
          </a:p>
        </p:txBody>
      </p:sp>
      <p:sp>
        <p:nvSpPr>
          <p:cNvPr id="9" name="Left Arrow 4">
            <a:extLst>
              <a:ext uri="{FF2B5EF4-FFF2-40B4-BE49-F238E27FC236}">
                <a16:creationId xmlns:a16="http://schemas.microsoft.com/office/drawing/2014/main" id="{4555BAF8-C081-49DC-8601-9FD736D21F6D}"/>
              </a:ext>
            </a:extLst>
          </p:cNvPr>
          <p:cNvSpPr/>
          <p:nvPr/>
        </p:nvSpPr>
        <p:spPr>
          <a:xfrm>
            <a:off x="3519859" y="1917764"/>
            <a:ext cx="498524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4">
            <a:extLst>
              <a:ext uri="{FF2B5EF4-FFF2-40B4-BE49-F238E27FC236}">
                <a16:creationId xmlns:a16="http://schemas.microsoft.com/office/drawing/2014/main" id="{BCEB575E-00A3-49CA-AEB6-3283E03B7668}"/>
              </a:ext>
            </a:extLst>
          </p:cNvPr>
          <p:cNvSpPr/>
          <p:nvPr/>
        </p:nvSpPr>
        <p:spPr>
          <a:xfrm>
            <a:off x="1905663" y="3772753"/>
            <a:ext cx="532737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EDC219-E4C5-4BA4-82FD-0ED57A4768C4}"/>
              </a:ext>
            </a:extLst>
          </p:cNvPr>
          <p:cNvSpPr txBox="1"/>
          <p:nvPr/>
        </p:nvSpPr>
        <p:spPr>
          <a:xfrm>
            <a:off x="5714664" y="3772753"/>
            <a:ext cx="2093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File and Scan Prefilled</a:t>
            </a:r>
          </a:p>
        </p:txBody>
      </p:sp>
    </p:spTree>
    <p:extLst>
      <p:ext uri="{BB962C8B-B14F-4D97-AF65-F5344CB8AC3E}">
        <p14:creationId xmlns:p14="http://schemas.microsoft.com/office/powerpoint/2010/main" val="156710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22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5205-944B-410A-BDB2-A107C896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Spectral Libraries in </a:t>
            </a:r>
            <a:br>
              <a:rPr lang="en-US" dirty="0"/>
            </a:br>
            <a:r>
              <a:rPr lang="en-US" dirty="0"/>
              <a:t>Untargeted Mass Spectrometry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33BCC-B4BF-4740-A995-5EF7848DBA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8A7C6-A1AF-40F9-9A19-EDC72E2D52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10D9-D066-4BA7-9BEE-67FD255A0FD8}"/>
              </a:ext>
            </a:extLst>
          </p:cNvPr>
          <p:cNvSpPr txBox="1"/>
          <p:nvPr/>
        </p:nvSpPr>
        <p:spPr>
          <a:xfrm>
            <a:off x="1479443" y="1678185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Tandem Mass Spectra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F3B85-5CD0-45A0-ACE9-4F9661534C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/>
          <a:stretch/>
        </p:blipFill>
        <p:spPr>
          <a:xfrm>
            <a:off x="1472682" y="2085071"/>
            <a:ext cx="1860993" cy="140493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6" descr="File:Daptomycin Ball et al.svg">
            <a:extLst>
              <a:ext uri="{FF2B5EF4-FFF2-40B4-BE49-F238E27FC236}">
                <a16:creationId xmlns:a16="http://schemas.microsoft.com/office/drawing/2014/main" id="{AE175AE0-1F84-4C05-85CA-5D49857CA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890" y="4466506"/>
            <a:ext cx="2247910" cy="114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imgc.allpostersimages.com/images/P-473-488-90/61/6150/XUCG100Z/posters/aaron-bacall-scientist-sits-at-computer-that-has-a-thought-balloon-over-it-that-reads-cartoon.jpg">
            <a:extLst>
              <a:ext uri="{FF2B5EF4-FFF2-40B4-BE49-F238E27FC236}">
                <a16:creationId xmlns:a16="http://schemas.microsoft.com/office/drawing/2014/main" id="{9932C2A0-24FD-4EA7-9403-DBB43B490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0"/>
          <a:stretch/>
        </p:blipFill>
        <p:spPr bwMode="auto">
          <a:xfrm>
            <a:off x="4115322" y="2028309"/>
            <a:ext cx="2235350" cy="14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F2B72D-0704-4BE0-A567-4C88D12B681E}"/>
              </a:ext>
            </a:extLst>
          </p:cNvPr>
          <p:cNvCxnSpPr/>
          <p:nvPr/>
        </p:nvCxnSpPr>
        <p:spPr>
          <a:xfrm>
            <a:off x="5004967" y="3550597"/>
            <a:ext cx="7594" cy="846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3C433E-BA76-4D1F-8999-E0A84960733D}"/>
              </a:ext>
            </a:extLst>
          </p:cNvPr>
          <p:cNvSpPr txBox="1"/>
          <p:nvPr/>
        </p:nvSpPr>
        <p:spPr>
          <a:xfrm>
            <a:off x="4115322" y="1668064"/>
            <a:ext cx="226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Interpretation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E27B91-87CD-4F05-BAC0-B591A1EC0EDE}"/>
              </a:ext>
            </a:extLst>
          </p:cNvPr>
          <p:cNvCxnSpPr/>
          <p:nvPr/>
        </p:nvCxnSpPr>
        <p:spPr>
          <a:xfrm>
            <a:off x="3508740" y="2736804"/>
            <a:ext cx="606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oogle Shape;203;p3">
            <a:extLst>
              <a:ext uri="{FF2B5EF4-FFF2-40B4-BE49-F238E27FC236}">
                <a16:creationId xmlns:a16="http://schemas.microsoft.com/office/drawing/2014/main" id="{75798211-026C-44C4-8BE8-C9A4D4ECD06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35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Sourcing annotations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2738" y="1956730"/>
            <a:ext cx="141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Spectra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/>
          <a:stretch/>
        </p:blipFill>
        <p:spPr>
          <a:xfrm>
            <a:off x="2985977" y="2363616"/>
            <a:ext cx="1860993" cy="140493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 descr="File:Daptomycin Ball et al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185" y="4745051"/>
            <a:ext cx="2247910" cy="114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gc.allpostersimages.com/images/P-473-488-90/61/6150/XUCG100Z/posters/aaron-bacall-scientist-sits-at-computer-that-has-a-thought-balloon-over-it-that-reads-carto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0"/>
          <a:stretch/>
        </p:blipFill>
        <p:spPr bwMode="auto">
          <a:xfrm>
            <a:off x="5628617" y="2306854"/>
            <a:ext cx="2235350" cy="14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6518262" y="3829142"/>
            <a:ext cx="7594" cy="846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28617" y="1946609"/>
            <a:ext cx="226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Interpretation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22035" y="3015349"/>
            <a:ext cx="606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88077" y="4745051"/>
            <a:ext cx="1584017" cy="1311392"/>
            <a:chOff x="2849766" y="4179023"/>
            <a:chExt cx="1584017" cy="131139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5"/>
            <a:stretch/>
          </p:blipFill>
          <p:spPr>
            <a:xfrm>
              <a:off x="2849766" y="4179023"/>
              <a:ext cx="1126817" cy="854192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5"/>
            <a:stretch/>
          </p:blipFill>
          <p:spPr>
            <a:xfrm>
              <a:off x="3002166" y="4331423"/>
              <a:ext cx="1126817" cy="854192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5"/>
            <a:stretch/>
          </p:blipFill>
          <p:spPr>
            <a:xfrm>
              <a:off x="3154566" y="4483823"/>
              <a:ext cx="1126817" cy="854192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5"/>
            <a:stretch/>
          </p:blipFill>
          <p:spPr>
            <a:xfrm>
              <a:off x="3306966" y="4636223"/>
              <a:ext cx="1126817" cy="854192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6" name="TextBox 15"/>
          <p:cNvSpPr txBox="1"/>
          <p:nvPr/>
        </p:nvSpPr>
        <p:spPr>
          <a:xfrm>
            <a:off x="493065" y="4298250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Library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339522" y="4039398"/>
            <a:ext cx="1024071" cy="651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Google Shape;203;p3">
            <a:extLst>
              <a:ext uri="{FF2B5EF4-FFF2-40B4-BE49-F238E27FC236}">
                <a16:creationId xmlns:a16="http://schemas.microsoft.com/office/drawing/2014/main" id="{DDDCB45D-E1D0-463F-9531-1ED75BBDE47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52967-D1CE-4F7B-8647-FCE21F1555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309DCE0-D3E7-4DC1-A7D2-A50BA7B3B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1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Sourcing annotations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2738" y="1956730"/>
            <a:ext cx="141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Spectra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/>
          <a:stretch/>
        </p:blipFill>
        <p:spPr>
          <a:xfrm>
            <a:off x="2985977" y="2363616"/>
            <a:ext cx="1860993" cy="140493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 descr="File:Daptomycin Ball et al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185" y="4745051"/>
            <a:ext cx="2247910" cy="114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gc.allpostersimages.com/images/P-473-488-90/61/6150/XUCG100Z/posters/aaron-bacall-scientist-sits-at-computer-that-has-a-thought-balloon-over-it-that-reads-carto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0"/>
          <a:stretch/>
        </p:blipFill>
        <p:spPr bwMode="auto">
          <a:xfrm>
            <a:off x="5628617" y="2306854"/>
            <a:ext cx="2235350" cy="14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6518262" y="3829142"/>
            <a:ext cx="7594" cy="846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28617" y="1946609"/>
            <a:ext cx="226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Interpretation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22035" y="3015349"/>
            <a:ext cx="606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88077" y="4745051"/>
            <a:ext cx="1584017" cy="1311392"/>
            <a:chOff x="2849766" y="4179023"/>
            <a:chExt cx="1584017" cy="131139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5"/>
            <a:stretch/>
          </p:blipFill>
          <p:spPr>
            <a:xfrm>
              <a:off x="2849766" y="4179023"/>
              <a:ext cx="1126817" cy="854192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5"/>
            <a:stretch/>
          </p:blipFill>
          <p:spPr>
            <a:xfrm>
              <a:off x="3002166" y="4331423"/>
              <a:ext cx="1126817" cy="854192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5"/>
            <a:stretch/>
          </p:blipFill>
          <p:spPr>
            <a:xfrm>
              <a:off x="3154566" y="4483823"/>
              <a:ext cx="1126817" cy="854192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5"/>
            <a:stretch/>
          </p:blipFill>
          <p:spPr>
            <a:xfrm>
              <a:off x="3306966" y="4636223"/>
              <a:ext cx="1126817" cy="854192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6" name="TextBox 15"/>
          <p:cNvSpPr txBox="1"/>
          <p:nvPr/>
        </p:nvSpPr>
        <p:spPr>
          <a:xfrm>
            <a:off x="493065" y="4298250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Library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339522" y="4039398"/>
            <a:ext cx="1024071" cy="651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/>
          <a:stretch/>
        </p:blipFill>
        <p:spPr>
          <a:xfrm>
            <a:off x="2992738" y="5172147"/>
            <a:ext cx="1860993" cy="140493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3083196" y="4777096"/>
            <a:ext cx="168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Spectrum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307623" y="5629347"/>
            <a:ext cx="60658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Google Shape;203;p3">
            <a:extLst>
              <a:ext uri="{FF2B5EF4-FFF2-40B4-BE49-F238E27FC236}">
                <a16:creationId xmlns:a16="http://schemas.microsoft.com/office/drawing/2014/main" id="{31C0AD9A-5592-42DE-9AA5-5E4509664BF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DCC485-0B5D-4A5B-9ABF-7839E28B6F8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577DB78-9B04-4725-AF60-56B082E2C1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2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Go to GNPS (gnps.ucsd.edu)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8112-F864-4ABA-8F65-B1F70D627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980" y="1417638"/>
            <a:ext cx="4358040" cy="46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Login to GNPS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B4CDF-C503-4073-9DBB-23948F1EF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6FE54-A4D9-4B3C-A05B-582D51225D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69A9B84-BD7B-4DD8-8260-57EBE8C6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3566"/>
            <a:ext cx="9144000" cy="11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1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8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Add Your Spectrum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71A184-5642-4928-92A4-34E9A4D42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0885"/>
            <a:ext cx="9144000" cy="41899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790335-861F-4853-9DE7-C20FB4F56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74" y="1412042"/>
            <a:ext cx="5222652" cy="4817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34" y="6375780"/>
            <a:ext cx="1090682" cy="389316"/>
          </a:xfrm>
          <a:prstGeom prst="rect">
            <a:avLst/>
          </a:prstGeom>
        </p:spPr>
      </p:pic>
      <p:sp>
        <p:nvSpPr>
          <p:cNvPr id="9" name="Google Shape;215;p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 charset="0"/>
                <a:ea typeface="Calibri" charset="0"/>
                <a:cs typeface="Calibri" charset="0"/>
              </a:rPr>
              <a:t>Select Input Files</a:t>
            </a:r>
          </a:p>
        </p:txBody>
      </p:sp>
      <p:sp>
        <p:nvSpPr>
          <p:cNvPr id="6" name="Left Arrow 5"/>
          <p:cNvSpPr/>
          <p:nvPr/>
        </p:nvSpPr>
        <p:spPr>
          <a:xfrm rot="1312269">
            <a:off x="4970035" y="2549767"/>
            <a:ext cx="1587956" cy="2810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B4BA4-F0DD-41D9-B498-E993D07F5A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14 - Add Single Spectra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4674D-3102-4FF5-BB4C-CEDC2AF4A9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486</Words>
  <Application>Microsoft Office PowerPoint</Application>
  <PresentationFormat>On-screen Show (4:3)</PresentationFormat>
  <Paragraphs>131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Office Theme</vt:lpstr>
      <vt:lpstr>Office Theme</vt:lpstr>
      <vt:lpstr>PowerPoint Presentation</vt:lpstr>
      <vt:lpstr>Objectives and Data</vt:lpstr>
      <vt:lpstr>Spectral Libraries in  Untargeted Mass Spectrometry</vt:lpstr>
      <vt:lpstr>Crowd Sourcing annotations</vt:lpstr>
      <vt:lpstr>Crowd Sourcing annotations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97</cp:revision>
  <dcterms:created xsi:type="dcterms:W3CDTF">2016-06-07T18:04:52Z</dcterms:created>
  <dcterms:modified xsi:type="dcterms:W3CDTF">2020-04-07T01:18:33Z</dcterms:modified>
</cp:coreProperties>
</file>